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notesMasterIdLst>
    <p:notesMasterId r:id="rId23"/>
  </p:notesMasterIdLst>
  <p:sldIdLst>
    <p:sldId id="287" r:id="rId2"/>
    <p:sldId id="376" r:id="rId3"/>
    <p:sldId id="378" r:id="rId4"/>
    <p:sldId id="353" r:id="rId5"/>
    <p:sldId id="379" r:id="rId6"/>
    <p:sldId id="328" r:id="rId7"/>
    <p:sldId id="373" r:id="rId8"/>
    <p:sldId id="380" r:id="rId9"/>
    <p:sldId id="395" r:id="rId10"/>
    <p:sldId id="396" r:id="rId11"/>
    <p:sldId id="374" r:id="rId12"/>
    <p:sldId id="377" r:id="rId13"/>
    <p:sldId id="381" r:id="rId14"/>
    <p:sldId id="392" r:id="rId15"/>
    <p:sldId id="385" r:id="rId16"/>
    <p:sldId id="387" r:id="rId17"/>
    <p:sldId id="389" r:id="rId18"/>
    <p:sldId id="390" r:id="rId19"/>
    <p:sldId id="393" r:id="rId20"/>
    <p:sldId id="394" r:id="rId21"/>
    <p:sldId id="354" r:id="rId22"/>
  </p:sldIdLst>
  <p:sldSz cx="9906000" cy="6858000" type="A4"/>
  <p:notesSz cx="6858000" cy="9144000"/>
  <p:embeddedFontLst>
    <p:embeddedFont>
      <p:font typeface="Calibri Light" panose="020F0302020204030204" pitchFamily="34" charset="0"/>
      <p:regular r:id="rId24"/>
      <p: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나눔스퀘어라운드 Bold" panose="020B0600000101010101" pitchFamily="50" charset="-127"/>
      <p:bold r:id="rId32"/>
    </p:embeddedFont>
    <p:embeddedFont>
      <p:font typeface="KoPubWorld돋움체 Bold" panose="00000800000000000000" pitchFamily="2" charset="-127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96" userDrawn="1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E1F2"/>
    <a:srgbClr val="E1ECF7"/>
    <a:srgbClr val="E4EEF8"/>
    <a:srgbClr val="C6DCF0"/>
    <a:srgbClr val="EA3A60"/>
    <a:srgbClr val="F8B074"/>
    <a:srgbClr val="F9BD8B"/>
    <a:srgbClr val="F69240"/>
    <a:srgbClr val="F6E47A"/>
    <a:srgbClr val="F3D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876" y="264"/>
      </p:cViewPr>
      <p:guideLst>
        <p:guide orient="horz" pos="2296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-32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372B6-6ABB-40DF-906D-DFEF92D58FCB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5CF3D-1C25-47B3-9390-9BBB09CD2B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132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6019005" y="5802855"/>
            <a:ext cx="3985853" cy="51552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박진원 임원기 류경민 김영진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67544" y="2065294"/>
            <a:ext cx="8602315" cy="1477328"/>
            <a:chOff x="467544" y="1455682"/>
            <a:chExt cx="8602315" cy="1477328"/>
          </a:xfrm>
        </p:grpSpPr>
        <p:sp>
          <p:nvSpPr>
            <p:cNvPr id="11" name="직사각형 10"/>
            <p:cNvSpPr/>
            <p:nvPr/>
          </p:nvSpPr>
          <p:spPr>
            <a:xfrm>
              <a:off x="862501" y="1455682"/>
              <a:ext cx="8207358" cy="1477328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4500" dirty="0" smtClean="0">
                  <a:solidFill>
                    <a:schemeClr val="accent5">
                      <a:lumMod val="7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 콜택시</a:t>
              </a:r>
              <a:endParaRPr lang="en-US" altLang="ko-KR" sz="4500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4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실태 조사 및 효율적 운영방안 제시</a:t>
              </a:r>
              <a:endParaRPr lang="en-US" altLang="ko-KR" sz="4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7544" y="1455682"/>
              <a:ext cx="124128" cy="1477328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시간대별 대기시간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slide10">
            <a:extLst>
              <a:ext uri="{FF2B5EF4-FFF2-40B4-BE49-F238E27FC236}">
                <a16:creationId xmlns:a16="http://schemas.microsoft.com/office/drawing/2014/main" xmlns="" id="{837AE3E6-23E1-4DD2-8A77-F916CE4AEFA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0" b="66650"/>
          <a:stretch/>
        </p:blipFill>
        <p:spPr>
          <a:xfrm>
            <a:off x="467544" y="2201220"/>
            <a:ext cx="9251630" cy="282789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66652" y="5367302"/>
            <a:ext cx="73726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새벽시간대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출근시간대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퇴근시간대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대기시간이 </a:t>
            </a:r>
            <a:r>
              <a:rPr lang="ko-KR" altLang="en-US" sz="28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긴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것으로 나타남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15663" y="2024109"/>
            <a:ext cx="9274674" cy="3037963"/>
            <a:chOff x="596900" y="2353620"/>
            <a:chExt cx="9274674" cy="3037963"/>
          </a:xfrm>
        </p:grpSpPr>
        <p:pic>
          <p:nvPicPr>
            <p:cNvPr id="13" name="slide10">
              <a:extLst>
                <a:ext uri="{FF2B5EF4-FFF2-40B4-BE49-F238E27FC236}">
                  <a16:creationId xmlns:a16="http://schemas.microsoft.com/office/drawing/2014/main" xmlns="" id="{837AE3E6-23E1-4DD2-8A77-F916CE4AEFAD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40" b="66650"/>
            <a:stretch/>
          </p:blipFill>
          <p:spPr>
            <a:xfrm>
              <a:off x="619944" y="2353620"/>
              <a:ext cx="9251630" cy="2827899"/>
            </a:xfrm>
            <a:prstGeom prst="rect">
              <a:avLst/>
            </a:prstGeom>
          </p:spPr>
        </p:pic>
        <p:pic>
          <p:nvPicPr>
            <p:cNvPr id="14" name="slide10">
              <a:extLst>
                <a:ext uri="{FF2B5EF4-FFF2-40B4-BE49-F238E27FC236}">
                  <a16:creationId xmlns:a16="http://schemas.microsoft.com/office/drawing/2014/main" xmlns="" id="{837AE3E6-23E1-4DD2-8A77-F916CE4AEFAD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894" b="6516"/>
            <a:stretch/>
          </p:blipFill>
          <p:spPr>
            <a:xfrm>
              <a:off x="596900" y="5029119"/>
              <a:ext cx="9251630" cy="362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558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2">
            <a:extLst>
              <a:ext uri="{FF2B5EF4-FFF2-40B4-BE49-F238E27FC236}">
                <a16:creationId xmlns:a16="http://schemas.microsoft.com/office/drawing/2014/main" xmlns="" id="{40D57465-66FB-470B-990E-39105C9B61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9" t="11535" r="30307" b="11535"/>
          <a:stretch/>
        </p:blipFill>
        <p:spPr>
          <a:xfrm>
            <a:off x="467544" y="1423918"/>
            <a:ext cx="6373156" cy="5214164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장애인 인구 현황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153833" y="970002"/>
            <a:ext cx="29001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/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중랑구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4" name="slide3">
            <a:extLst>
              <a:ext uri="{FF2B5EF4-FFF2-40B4-BE49-F238E27FC236}">
                <a16:creationId xmlns="" xmlns:a16="http://schemas.microsoft.com/office/drawing/2014/main" id="{A36DDCA5-A4FF-49BF-8FB1-2CDBFDC026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7" r="50000" b="15974"/>
          <a:stretch/>
        </p:blipFill>
        <p:spPr>
          <a:xfrm>
            <a:off x="7254729" y="1710073"/>
            <a:ext cx="1390650" cy="4851402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555710" y="1796626"/>
            <a:ext cx="1769252" cy="758543"/>
            <a:chOff x="7233628" y="736903"/>
            <a:chExt cx="1769252" cy="758543"/>
          </a:xfrm>
        </p:grpSpPr>
        <p:pic>
          <p:nvPicPr>
            <p:cNvPr id="15" name="slide3">
              <a:extLst>
                <a:ext uri="{FF2B5EF4-FFF2-40B4-BE49-F238E27FC236}">
                  <a16:creationId xmlns="" xmlns:a16="http://schemas.microsoft.com/office/drawing/2014/main" id="{A36DDCA5-A4FF-49BF-8FB1-2CDBFDC026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07" t="9380" b="85345"/>
            <a:stretch/>
          </p:blipFill>
          <p:spPr>
            <a:xfrm>
              <a:off x="7233628" y="1044680"/>
              <a:ext cx="1769252" cy="45076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7262076" y="736903"/>
              <a:ext cx="17123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구</a:t>
              </a:r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별 장애인 인구수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669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2">
            <a:extLst>
              <a:ext uri="{FF2B5EF4-FFF2-40B4-BE49-F238E27FC236}">
                <a16:creationId xmlns:a16="http://schemas.microsoft.com/office/drawing/2014/main" xmlns="" id="{EC75A33A-AC5E-4B9F-8284-52EA0AE31E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7" t="13363" r="30863" b="11664"/>
          <a:stretch/>
        </p:blipFill>
        <p:spPr>
          <a:xfrm>
            <a:off x="508734" y="1485188"/>
            <a:ext cx="6108166" cy="5091624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동</a:t>
              </a:r>
              <a:r>
                <a:rPr lang="ko-KR" altLang="en-US" sz="20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별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장애인 인구 현황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86350" y="970002"/>
            <a:ext cx="3549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등촌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중계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2,3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가양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구산동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월계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5" name="slide3">
            <a:extLst>
              <a:ext uri="{FF2B5EF4-FFF2-40B4-BE49-F238E27FC236}">
                <a16:creationId xmlns="" xmlns:a16="http://schemas.microsoft.com/office/drawing/2014/main" id="{51C71D19-9D0C-49B5-A269-B2E8654FAB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22" r="48120" b="95207"/>
          <a:stretch/>
        </p:blipFill>
        <p:spPr>
          <a:xfrm>
            <a:off x="7084001" y="1761932"/>
            <a:ext cx="1708142" cy="4538133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470303" y="1855362"/>
            <a:ext cx="1878956" cy="757616"/>
            <a:chOff x="7105686" y="1089245"/>
            <a:chExt cx="1878956" cy="757616"/>
          </a:xfrm>
        </p:grpSpPr>
        <p:pic>
          <p:nvPicPr>
            <p:cNvPr id="16" name="slide3">
              <a:extLst>
                <a:ext uri="{FF2B5EF4-FFF2-40B4-BE49-F238E27FC236}">
                  <a16:creationId xmlns="" xmlns:a16="http://schemas.microsoft.com/office/drawing/2014/main" id="{51C71D19-9D0C-49B5-A269-B2E8654FAB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37" t="608" r="290" b="98989"/>
            <a:stretch/>
          </p:blipFill>
          <p:spPr>
            <a:xfrm>
              <a:off x="7105686" y="1364428"/>
              <a:ext cx="1878956" cy="482433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197555" y="1089245"/>
              <a:ext cx="16558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동</a:t>
              </a:r>
              <a:r>
                <a:rPr lang="ko-KR" altLang="en-US" sz="1400" dirty="0" err="1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별</a:t>
              </a:r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장애인 인구수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86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75536" y="1467447"/>
            <a:ext cx="6109933" cy="5028524"/>
            <a:chOff x="761360" y="862713"/>
            <a:chExt cx="6734073" cy="5551987"/>
          </a:xfrm>
        </p:grpSpPr>
        <p:pic>
          <p:nvPicPr>
            <p:cNvPr id="10" name="slide2">
              <a:extLst>
                <a:ext uri="{FF2B5EF4-FFF2-40B4-BE49-F238E27FC236}">
                  <a16:creationId xmlns="" xmlns:a16="http://schemas.microsoft.com/office/drawing/2014/main" id="{E0C2CCFD-3AA6-4FB4-8E6F-9B514DC75F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1" t="6425" r="30642" b="3646"/>
            <a:stretch/>
          </p:blipFill>
          <p:spPr>
            <a:xfrm>
              <a:off x="761361" y="862713"/>
              <a:ext cx="6734072" cy="5551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직사각형 1"/>
            <p:cNvSpPr/>
            <p:nvPr/>
          </p:nvSpPr>
          <p:spPr>
            <a:xfrm>
              <a:off x="761360" y="5549727"/>
              <a:ext cx="1100095" cy="864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콜택시 호출 건수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slide2">
            <a:extLst>
              <a:ext uri="{FF2B5EF4-FFF2-40B4-BE49-F238E27FC236}">
                <a16:creationId xmlns="" xmlns:a16="http://schemas.microsoft.com/office/drawing/2014/main" id="{E0C2CCFD-3AA6-4FB4-8E6F-9B514DC75F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42" t="7467" r="-55" b="87651"/>
          <a:stretch/>
        </p:blipFill>
        <p:spPr>
          <a:xfrm>
            <a:off x="467544" y="2163139"/>
            <a:ext cx="1883792" cy="53189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/>
          <p:cNvSpPr txBox="1"/>
          <p:nvPr/>
        </p:nvSpPr>
        <p:spPr>
          <a:xfrm>
            <a:off x="538095" y="1886920"/>
            <a:ext cx="1821479" cy="295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콜택시 호출 건수 합계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" b="730"/>
          <a:stretch/>
        </p:blipFill>
        <p:spPr bwMode="auto">
          <a:xfrm>
            <a:off x="7348945" y="1742936"/>
            <a:ext cx="1314450" cy="472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6132996" y="970002"/>
            <a:ext cx="29418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71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984110" cy="892552"/>
            <a:chOff x="467544" y="670967"/>
            <a:chExt cx="298411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69029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출발지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-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목적지 이동건수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572186" y="1285708"/>
            <a:ext cx="6982638" cy="4398401"/>
            <a:chOff x="572186" y="1285708"/>
            <a:chExt cx="6982638" cy="4398401"/>
          </a:xfrm>
        </p:grpSpPr>
        <p:pic>
          <p:nvPicPr>
            <p:cNvPr id="12" name="slide5">
              <a:extLst>
                <a:ext uri="{FF2B5EF4-FFF2-40B4-BE49-F238E27FC236}">
                  <a16:creationId xmlns="" xmlns:a16="http://schemas.microsoft.com/office/drawing/2014/main" id="{9AA1638A-DDA7-4A10-84BD-BF19A7F66C22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28" r="14379" b="6685"/>
            <a:stretch/>
          </p:blipFill>
          <p:spPr>
            <a:xfrm>
              <a:off x="572186" y="2026787"/>
              <a:ext cx="6982638" cy="3657322"/>
            </a:xfrm>
            <a:prstGeom prst="rect">
              <a:avLst/>
            </a:prstGeom>
          </p:spPr>
        </p:pic>
        <p:pic>
          <p:nvPicPr>
            <p:cNvPr id="13" name="slide5">
              <a:extLst>
                <a:ext uri="{FF2B5EF4-FFF2-40B4-BE49-F238E27FC236}">
                  <a16:creationId xmlns="" xmlns:a16="http://schemas.microsoft.com/office/drawing/2014/main" id="{9AA1638A-DDA7-4A10-84BD-BF19A7F66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34" t="9845" r="100" b="83080"/>
            <a:stretch/>
          </p:blipFill>
          <p:spPr>
            <a:xfrm>
              <a:off x="5815991" y="1567445"/>
              <a:ext cx="1655647" cy="51533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021766" y="1285708"/>
              <a:ext cx="12440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이동건수 합계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916116" y="2655119"/>
            <a:ext cx="133882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66652" y="584679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같은 구 안에서 이용하는 승객이 대다수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992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8">
            <a:extLst>
              <a:ext uri="{FF2B5EF4-FFF2-40B4-BE49-F238E27FC236}">
                <a16:creationId xmlns="" xmlns:a16="http://schemas.microsoft.com/office/drawing/2014/main" id="{C92CA4C4-0142-47D5-9D23-80124950E8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6" b="6176"/>
          <a:stretch/>
        </p:blipFill>
        <p:spPr>
          <a:xfrm>
            <a:off x="789351" y="1684145"/>
            <a:ext cx="8327299" cy="4112281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평일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/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주말 콜택시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266652" y="597036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요일별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콜택시 수요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평일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주</a:t>
            </a:r>
            <a:r>
              <a:rPr lang="ko-KR" altLang="en-US" sz="2800" dirty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말</a:t>
            </a:r>
            <a:endParaRPr lang="en-US" altLang="ko-KR" sz="2800" dirty="0" smtClean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144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평일 시간대별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266652" y="588798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시간대별 수요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오전</a:t>
            </a:r>
            <a:r>
              <a:rPr lang="en-US" altLang="ko-KR" sz="2800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9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오후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12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sz="2800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 5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endParaRPr lang="en-US" altLang="ko-KR" sz="2800" dirty="0" smtClean="0">
              <a:solidFill>
                <a:srgbClr val="EA3A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063767" y="1849056"/>
            <a:ext cx="7778466" cy="3727877"/>
            <a:chOff x="1657349" y="1662662"/>
            <a:chExt cx="7071333" cy="4100665"/>
          </a:xfrm>
        </p:grpSpPr>
        <p:pic>
          <p:nvPicPr>
            <p:cNvPr id="5" name="slide12">
              <a:extLst>
                <a:ext uri="{FF2B5EF4-FFF2-40B4-BE49-F238E27FC236}">
                  <a16:creationId xmlns="" xmlns:a16="http://schemas.microsoft.com/office/drawing/2014/main" id="{915B7991-BF1B-478F-91C2-1D685BB6D3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21" t="5724" b="6658"/>
            <a:stretch/>
          </p:blipFill>
          <p:spPr>
            <a:xfrm>
              <a:off x="1720849" y="1662662"/>
              <a:ext cx="6974881" cy="4100665"/>
            </a:xfrm>
            <a:prstGeom prst="rect">
              <a:avLst/>
            </a:prstGeom>
          </p:spPr>
        </p:pic>
        <p:pic>
          <p:nvPicPr>
            <p:cNvPr id="7" name="slide11">
              <a:extLst>
                <a:ext uri="{FF2B5EF4-FFF2-40B4-BE49-F238E27FC236}">
                  <a16:creationId xmlns="" xmlns:a16="http://schemas.microsoft.com/office/drawing/2014/main" id="{62F8727D-C788-4291-A3DD-99B51E3BF5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32" t="5725" b="13706"/>
            <a:stretch/>
          </p:blipFill>
          <p:spPr>
            <a:xfrm>
              <a:off x="1657349" y="2844800"/>
              <a:ext cx="7071333" cy="2584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076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지역별 목적지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96900" y="1855348"/>
            <a:ext cx="6388786" cy="4664924"/>
            <a:chOff x="596900" y="1814160"/>
            <a:chExt cx="6388786" cy="4664924"/>
          </a:xfrm>
        </p:grpSpPr>
        <p:pic>
          <p:nvPicPr>
            <p:cNvPr id="5" name="slide4">
              <a:extLst>
                <a:ext uri="{FF2B5EF4-FFF2-40B4-BE49-F238E27FC236}">
                  <a16:creationId xmlns="" xmlns:a16="http://schemas.microsoft.com/office/drawing/2014/main" id="{23D00620-9DFA-4514-B22D-2EE39DD596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83" r="12103" b="4779"/>
            <a:stretch/>
          </p:blipFill>
          <p:spPr>
            <a:xfrm>
              <a:off x="596900" y="1814160"/>
              <a:ext cx="6388786" cy="4664924"/>
            </a:xfrm>
            <a:prstGeom prst="rect">
              <a:avLst/>
            </a:prstGeom>
          </p:spPr>
        </p:pic>
        <p:grpSp>
          <p:nvGrpSpPr>
            <p:cNvPr id="2" name="그룹 1"/>
            <p:cNvGrpSpPr/>
            <p:nvPr/>
          </p:nvGrpSpPr>
          <p:grpSpPr>
            <a:xfrm>
              <a:off x="4982057" y="3013378"/>
              <a:ext cx="2003629" cy="852518"/>
              <a:chOff x="5252357" y="2010526"/>
              <a:chExt cx="2003629" cy="852518"/>
            </a:xfrm>
          </p:grpSpPr>
          <p:pic>
            <p:nvPicPr>
              <p:cNvPr id="6" name="slide4">
                <a:extLst>
                  <a:ext uri="{FF2B5EF4-FFF2-40B4-BE49-F238E27FC236}">
                    <a16:creationId xmlns="" xmlns:a16="http://schemas.microsoft.com/office/drawing/2014/main" id="{23D00620-9DFA-4514-B22D-2EE39DD596B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179" t="7134" b="87579"/>
              <a:stretch/>
            </p:blipFill>
            <p:spPr>
              <a:xfrm>
                <a:off x="5292062" y="2279119"/>
                <a:ext cx="1841841" cy="583925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5252357" y="2010526"/>
                <a:ext cx="2003629" cy="29534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지역별 목적지 수요 합계</a:t>
                </a:r>
                <a:endPara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247902" y="2876457"/>
            <a:ext cx="21948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174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지역별 출발지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01396" y="1808225"/>
            <a:ext cx="6384290" cy="4712045"/>
            <a:chOff x="601396" y="1808225"/>
            <a:chExt cx="6384290" cy="4712045"/>
          </a:xfrm>
        </p:grpSpPr>
        <p:pic>
          <p:nvPicPr>
            <p:cNvPr id="10" name="slide3">
              <a:extLst>
                <a:ext uri="{FF2B5EF4-FFF2-40B4-BE49-F238E27FC236}">
                  <a16:creationId xmlns="" xmlns:a16="http://schemas.microsoft.com/office/drawing/2014/main" id="{344FACF6-F396-4100-B3E0-058EE1B5DF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30" r="12165" b="4718"/>
            <a:stretch/>
          </p:blipFill>
          <p:spPr>
            <a:xfrm>
              <a:off x="601396" y="1808225"/>
              <a:ext cx="6384290" cy="4712045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4982057" y="3054566"/>
              <a:ext cx="2003629" cy="793940"/>
              <a:chOff x="4982057" y="3054566"/>
              <a:chExt cx="2003629" cy="793940"/>
            </a:xfrm>
          </p:grpSpPr>
          <p:pic>
            <p:nvPicPr>
              <p:cNvPr id="11" name="slide3">
                <a:extLst>
                  <a:ext uri="{FF2B5EF4-FFF2-40B4-BE49-F238E27FC236}">
                    <a16:creationId xmlns="" xmlns:a16="http://schemas.microsoft.com/office/drawing/2014/main" id="{344FACF6-F396-4100-B3E0-058EE1B5DF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288" t="7204" r="38" b="88151"/>
              <a:stretch/>
            </p:blipFill>
            <p:spPr>
              <a:xfrm>
                <a:off x="5033265" y="3335536"/>
                <a:ext cx="1818832" cy="512970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4982057" y="3054566"/>
                <a:ext cx="2003629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지역별 출발지 수요 합계</a:t>
                </a:r>
                <a:endPara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</p:grpSp>
      <p:sp>
        <p:nvSpPr>
          <p:cNvPr id="15" name="TextBox 14"/>
          <p:cNvSpPr txBox="1"/>
          <p:nvPr/>
        </p:nvSpPr>
        <p:spPr>
          <a:xfrm>
            <a:off x="7247902" y="2876457"/>
            <a:ext cx="21948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724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4184723" y="2893641"/>
            <a:ext cx="1536555" cy="646331"/>
            <a:chOff x="467544" y="652596"/>
            <a:chExt cx="1282410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939105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결</a:t>
              </a:r>
              <a:r>
                <a:rPr lang="ko-KR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론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5020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67544" y="670967"/>
            <a:ext cx="2864220" cy="584775"/>
            <a:chOff x="467544" y="670967"/>
            <a:chExt cx="2864220" cy="584775"/>
          </a:xfrm>
        </p:grpSpPr>
        <p:sp>
          <p:nvSpPr>
            <p:cNvPr id="11" name="직사각형 10"/>
            <p:cNvSpPr/>
            <p:nvPr/>
          </p:nvSpPr>
          <p:spPr>
            <a:xfrm>
              <a:off x="638961" y="670967"/>
              <a:ext cx="2692803" cy="58477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목차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7544" y="670967"/>
              <a:ext cx="129356" cy="584775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3520890" y="2047046"/>
            <a:ext cx="2864220" cy="2994573"/>
            <a:chOff x="3573209" y="2054923"/>
            <a:chExt cx="2864220" cy="2994573"/>
          </a:xfrm>
        </p:grpSpPr>
        <p:grpSp>
          <p:nvGrpSpPr>
            <p:cNvPr id="20" name="그룹 19"/>
            <p:cNvGrpSpPr/>
            <p:nvPr/>
          </p:nvGrpSpPr>
          <p:grpSpPr>
            <a:xfrm>
              <a:off x="3573209" y="2054923"/>
              <a:ext cx="2864220" cy="523221"/>
              <a:chOff x="467544" y="670967"/>
              <a:chExt cx="2864220" cy="523221"/>
            </a:xfrm>
          </p:grpSpPr>
          <p:sp>
            <p:nvSpPr>
              <p:cNvPr id="24" name="직사각형 23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주제 선정 배경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8" name="그룹 27"/>
            <p:cNvGrpSpPr/>
            <p:nvPr/>
          </p:nvGrpSpPr>
          <p:grpSpPr>
            <a:xfrm>
              <a:off x="3573209" y="2878707"/>
              <a:ext cx="2864220" cy="523221"/>
              <a:chOff x="467544" y="670967"/>
              <a:chExt cx="2864220" cy="523221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분석 배경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2" name="그룹 31"/>
            <p:cNvGrpSpPr/>
            <p:nvPr/>
          </p:nvGrpSpPr>
          <p:grpSpPr>
            <a:xfrm>
              <a:off x="3573209" y="3702491"/>
              <a:ext cx="2864220" cy="523221"/>
              <a:chOff x="467544" y="670967"/>
              <a:chExt cx="2864220" cy="523221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현황 분석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5" name="그룹 34"/>
            <p:cNvGrpSpPr/>
            <p:nvPr/>
          </p:nvGrpSpPr>
          <p:grpSpPr>
            <a:xfrm>
              <a:off x="3573209" y="4526275"/>
              <a:ext cx="2864220" cy="523221"/>
              <a:chOff x="467544" y="670967"/>
              <a:chExt cx="2864220" cy="523221"/>
            </a:xfrm>
          </p:grpSpPr>
          <p:sp>
            <p:nvSpPr>
              <p:cNvPr id="36" name="직사각형 35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결</a:t>
                </a:r>
                <a:r>
                  <a:rPr lang="ko-KR" altLang="en-US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론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7" name="직사각형 36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908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761361" y="670967"/>
            <a:ext cx="2448003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결론</a:t>
            </a:r>
          </a:p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지역별 출발지 수요</a:t>
            </a:r>
            <a:endParaRPr lang="en-US" altLang="ko-KR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467544" y="670967"/>
            <a:ext cx="129356" cy="853033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125362" y="23395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01" t="6295" r="41646" b="5727"/>
          <a:stretch/>
        </p:blipFill>
        <p:spPr bwMode="auto">
          <a:xfrm>
            <a:off x="5243384" y="2253072"/>
            <a:ext cx="453082" cy="383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" t="6012" r="86227" b="6012"/>
          <a:stretch/>
        </p:blipFill>
        <p:spPr bwMode="auto">
          <a:xfrm>
            <a:off x="532222" y="2253072"/>
            <a:ext cx="1107108" cy="383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2922" y="3425875"/>
            <a:ext cx="2754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시간대별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요일별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배차 차등화로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효율적인 배차 체계 구축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92922" y="4372479"/>
            <a:ext cx="329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인구밀도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목적지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출발지 등 수요가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많은 위치를 우선순위로 차고입지 선정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792922" y="5306410"/>
            <a:ext cx="329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카쉐어링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타다 등 다른 장애인 교통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편의 시설의 분석방법으로도 활용 가능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92922" y="2511916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대기시간 감축을 위한 수요 고객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위치 예측 분석 방법 도입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4922" y="1801674"/>
            <a:ext cx="1428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활용방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안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52122" y="1801674"/>
            <a:ext cx="2547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한계점 및 아쉬운 점</a:t>
            </a:r>
            <a:endParaRPr lang="ko-KR" altLang="en-US" sz="20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885525" y="3149963"/>
            <a:ext cx="2635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각 구만이 가지고 있는 특성을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반영하지 못한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885525" y="3843422"/>
            <a:ext cx="2799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2018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년 이후의 가장 </a:t>
            </a:r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최근자료를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활용하지 못한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5524" y="4597946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구체적인 분석 방법을 적용하여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결론을 도출하지 못한 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885525" y="2454249"/>
            <a:ext cx="2457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 분석의 기준설정에서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발생하는 오차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885524" y="5298171"/>
            <a:ext cx="30556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프로젝트를 진행하는 데 있어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절대적인 시간부족으로 인한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32222" y="2259570"/>
            <a:ext cx="8505098" cy="3801570"/>
          </a:xfrm>
          <a:prstGeom prst="rect">
            <a:avLst/>
          </a:prstGeom>
          <a:noFill/>
          <a:ln>
            <a:solidFill>
              <a:srgbClr val="CEE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5252122" y="2259570"/>
            <a:ext cx="0" cy="3801570"/>
          </a:xfrm>
          <a:prstGeom prst="line">
            <a:avLst/>
          </a:prstGeom>
          <a:ln>
            <a:solidFill>
              <a:srgbClr val="CEE1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33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467544" y="556463"/>
            <a:ext cx="4041702" cy="4002936"/>
            <a:chOff x="467544" y="556463"/>
            <a:chExt cx="4041702" cy="4002936"/>
          </a:xfrm>
          <a:solidFill>
            <a:srgbClr val="00B050"/>
          </a:solidFill>
        </p:grpSpPr>
        <p:sp>
          <p:nvSpPr>
            <p:cNvPr id="23" name="직사각형 22"/>
            <p:cNvSpPr/>
            <p:nvPr/>
          </p:nvSpPr>
          <p:spPr>
            <a:xfrm>
              <a:off x="467544" y="670967"/>
              <a:ext cx="144016" cy="3888432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67544" y="556463"/>
              <a:ext cx="4041702" cy="129013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3924399" y="3075285"/>
            <a:ext cx="2448003" cy="92333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en-US" altLang="ko-KR" sz="5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 &amp; A</a:t>
            </a:r>
          </a:p>
        </p:txBody>
      </p:sp>
      <p:grpSp>
        <p:nvGrpSpPr>
          <p:cNvPr id="7" name="그룹 6"/>
          <p:cNvGrpSpPr/>
          <p:nvPr/>
        </p:nvGrpSpPr>
        <p:grpSpPr>
          <a:xfrm rot="10800000">
            <a:off x="5409659" y="2383759"/>
            <a:ext cx="4041702" cy="4002936"/>
            <a:chOff x="467544" y="556463"/>
            <a:chExt cx="4041702" cy="4002936"/>
          </a:xfrm>
          <a:solidFill>
            <a:srgbClr val="00B050"/>
          </a:solidFill>
        </p:grpSpPr>
        <p:sp>
          <p:nvSpPr>
            <p:cNvPr id="9" name="직사각형 8"/>
            <p:cNvSpPr/>
            <p:nvPr/>
          </p:nvSpPr>
          <p:spPr>
            <a:xfrm>
              <a:off x="467544" y="556463"/>
              <a:ext cx="4041702" cy="129013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67544" y="670967"/>
              <a:ext cx="144016" cy="3888432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226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134102" y="2893641"/>
            <a:ext cx="3637796" cy="559963"/>
            <a:chOff x="467544" y="652596"/>
            <a:chExt cx="3036108" cy="559963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2692803" cy="559963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주제 선정 배경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49556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1629373" y="1670024"/>
            <a:ext cx="6647254" cy="1200329"/>
            <a:chOff x="973043" y="1647788"/>
            <a:chExt cx="6647254" cy="1200329"/>
          </a:xfrm>
        </p:grpSpPr>
        <p:pic>
          <p:nvPicPr>
            <p:cNvPr id="1026" name="Picture 2" descr="íì ìì´ì½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964" b="22964"/>
            <a:stretch/>
          </p:blipFill>
          <p:spPr bwMode="auto">
            <a:xfrm flipH="1">
              <a:off x="973043" y="1725738"/>
              <a:ext cx="2024637" cy="10947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238969" y="1647788"/>
              <a:ext cx="438132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dirty="0" smtClean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서울 장애인 교통 불편 문제 해결의</a:t>
              </a:r>
              <a:endParaRPr lang="en-US" altLang="ko-KR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400" dirty="0" smtClean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대표적 시스템 장애인 콜택시</a:t>
              </a:r>
              <a:endParaRPr lang="en-US" altLang="ko-KR" sz="2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3290924" y="1777118"/>
              <a:ext cx="3389625" cy="421406"/>
            </a:xfrm>
            <a:prstGeom prst="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5438199" y="2326210"/>
              <a:ext cx="1739414" cy="421406"/>
            </a:xfrm>
            <a:prstGeom prst="rect">
              <a:avLst/>
            </a:prstGeom>
            <a:noFill/>
            <a:ln w="38100">
              <a:solidFill>
                <a:srgbClr val="F9BD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513067" y="3247434"/>
            <a:ext cx="8879867" cy="1017714"/>
            <a:chOff x="638961" y="3354528"/>
            <a:chExt cx="8879867" cy="1017714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638961" y="3356579"/>
              <a:ext cx="4072729" cy="1015663"/>
            </a:xfrm>
            <a:prstGeom prst="round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대중교통을 이용하기 힘든 신체적 조건</a:t>
              </a:r>
              <a:r>
                <a:rPr lang="en-US" altLang="ko-KR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b="1" dirty="0" err="1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접근성</a:t>
              </a:r>
              <a:r>
                <a:rPr lang="ko-KR" altLang="en-US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취약 등으로 인해 발생된 문제</a:t>
              </a: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5446099" y="3354528"/>
              <a:ext cx="4072729" cy="1015663"/>
            </a:xfrm>
            <a:prstGeom prst="roundRect">
              <a:avLst/>
            </a:prstGeom>
            <a:noFill/>
            <a:ln w="38100">
              <a:solidFill>
                <a:srgbClr val="F9BD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교통 불편 문제를 해결하여 </a:t>
              </a: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장애인의</a:t>
              </a:r>
              <a:endParaRPr lang="en-US" altLang="ko-KR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사회참여 </a:t>
              </a: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확대를 </a:t>
              </a: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도모하고자 시행된 </a:t>
              </a: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정책</a:t>
              </a:r>
              <a:endParaRPr lang="en-US" altLang="ko-KR" dirty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cxnSp>
        <p:nvCxnSpPr>
          <p:cNvPr id="18" name="꺾인 연결선 17"/>
          <p:cNvCxnSpPr>
            <a:stCxn id="4" idx="1"/>
          </p:cNvCxnSpPr>
          <p:nvPr/>
        </p:nvCxnSpPr>
        <p:spPr>
          <a:xfrm rot="10800000" flipV="1">
            <a:off x="3797644" y="2010056"/>
            <a:ext cx="149611" cy="1237377"/>
          </a:xfrm>
          <a:prstGeom prst="bentConnector2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10" idx="3"/>
          </p:cNvCxnSpPr>
          <p:nvPr/>
        </p:nvCxnSpPr>
        <p:spPr>
          <a:xfrm>
            <a:off x="7833943" y="2559149"/>
            <a:ext cx="230900" cy="688285"/>
          </a:xfrm>
          <a:prstGeom prst="bentConnector2">
            <a:avLst/>
          </a:prstGeom>
          <a:ln w="38100">
            <a:solidFill>
              <a:srgbClr val="F9BD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744" y="4494839"/>
            <a:ext cx="7588513" cy="1802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직사각형 22"/>
          <p:cNvSpPr/>
          <p:nvPr/>
        </p:nvSpPr>
        <p:spPr>
          <a:xfrm>
            <a:off x="3595885" y="5222790"/>
            <a:ext cx="4421177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자신의 위치와 가까운 곳에서 택시를 탑승하고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096006" y="4802661"/>
            <a:ext cx="3878651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스마트폰앱</a:t>
            </a:r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등</a:t>
            </a:r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으로 자동차를 예약하고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021632" y="5651158"/>
            <a:ext cx="2531184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목적지까지 안전하게 도착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467544" y="670967"/>
            <a:ext cx="2996028" cy="892552"/>
            <a:chOff x="467544" y="670967"/>
            <a:chExt cx="2996028" cy="892552"/>
          </a:xfrm>
        </p:grpSpPr>
        <p:sp>
          <p:nvSpPr>
            <p:cNvPr id="33" name="직사각형 32"/>
            <p:cNvSpPr/>
            <p:nvPr/>
          </p:nvSpPr>
          <p:spPr>
            <a:xfrm>
              <a:off x="770769" y="670967"/>
              <a:ext cx="26928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주제 선정 배경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 콜택시란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?</a:t>
              </a: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994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727424" y="2893641"/>
            <a:ext cx="2451152" cy="646331"/>
            <a:chOff x="467544" y="652596"/>
            <a:chExt cx="2045734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1702429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배경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78821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만족도 조사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8" name="Picture 2"/>
          <p:cNvPicPr preferRelativeResize="0">
            <a:picLocks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4" t="44332" r="8144"/>
          <a:stretch/>
        </p:blipFill>
        <p:spPr bwMode="auto">
          <a:xfrm>
            <a:off x="1441738" y="1921150"/>
            <a:ext cx="7022524" cy="22080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13358" y="5282912"/>
            <a:ext cx="62792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But, </a:t>
            </a:r>
            <a:r>
              <a:rPr lang="ko-KR" altLang="en-US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낮은 만족도</a:t>
            </a:r>
            <a:r>
              <a:rPr lang="en-US" altLang="ko-KR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…. Why?</a:t>
            </a:r>
            <a:endParaRPr lang="ko-KR" altLang="en-US" sz="44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0019" y="4301084"/>
            <a:ext cx="8285959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전반적인 만족도      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30.8     </a:t>
            </a:r>
            <a:r>
              <a:rPr lang="ko-KR" altLang="en-US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69.2</a:t>
            </a:r>
            <a:endParaRPr lang="ko-KR" altLang="en-US" sz="28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815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만족도 조사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745184" y="1933886"/>
            <a:ext cx="6384112" cy="4271298"/>
            <a:chOff x="596900" y="1933886"/>
            <a:chExt cx="6384112" cy="4271298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900" y="4197849"/>
              <a:ext cx="6384112" cy="20073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307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900" y="1933886"/>
              <a:ext cx="6344752" cy="21017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</p:grpSp>
      <p:sp>
        <p:nvSpPr>
          <p:cNvPr id="4" name="TextBox 3"/>
          <p:cNvSpPr txBox="1"/>
          <p:nvPr/>
        </p:nvSpPr>
        <p:spPr>
          <a:xfrm>
            <a:off x="7584870" y="2130704"/>
            <a:ext cx="161294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재이용 의사</a:t>
            </a:r>
            <a:endParaRPr lang="en-US" altLang="ko-KR" sz="2400" dirty="0" smtClean="0">
              <a:solidFill>
                <a:srgbClr val="0020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68.1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31.9</a:t>
            </a:r>
            <a:endParaRPr lang="ko-KR" altLang="en-US" sz="24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34563" y="4347436"/>
            <a:ext cx="1513556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추천 의사</a:t>
            </a:r>
            <a:endParaRPr lang="en-US" altLang="ko-KR" sz="2400" dirty="0">
              <a:solidFill>
                <a:srgbClr val="0020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64.5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35.5</a:t>
            </a:r>
            <a:endParaRPr lang="ko-KR" altLang="en-US" sz="24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45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727424" y="2893641"/>
            <a:ext cx="2451152" cy="646331"/>
            <a:chOff x="467544" y="652596"/>
            <a:chExt cx="2045734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1702429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5295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98477"/>
            <a:ext cx="6827085" cy="5181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대기시간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63" y="1768909"/>
            <a:ext cx="1728788" cy="737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664" y="1691872"/>
            <a:ext cx="1094195" cy="4707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357417" y="970002"/>
            <a:ext cx="24929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금천구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동작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종로구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730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2442</TotalTime>
  <Words>391</Words>
  <Application>Microsoft Office PowerPoint</Application>
  <PresentationFormat>A4 용지(210x297mm)</PresentationFormat>
  <Paragraphs>108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굴림</vt:lpstr>
      <vt:lpstr>Arial</vt:lpstr>
      <vt:lpstr>Calibri Light</vt:lpstr>
      <vt:lpstr>Calibri</vt:lpstr>
      <vt:lpstr>맑은 고딕</vt:lpstr>
      <vt:lpstr>나눔스퀘어라운드 Bold</vt:lpstr>
      <vt:lpstr>Wingdings</vt:lpstr>
      <vt:lpstr>KoPubWorld돋움체 Bold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709-000</cp:lastModifiedBy>
  <cp:revision>524</cp:revision>
  <dcterms:created xsi:type="dcterms:W3CDTF">2017-09-07T10:48:07Z</dcterms:created>
  <dcterms:modified xsi:type="dcterms:W3CDTF">2019-09-09T07:18:44Z</dcterms:modified>
</cp:coreProperties>
</file>

<file path=docProps/thumbnail.jpeg>
</file>